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8" r:id="rId3"/>
    <p:sldId id="277" r:id="rId4"/>
    <p:sldId id="274" r:id="rId5"/>
    <p:sldId id="278" r:id="rId6"/>
    <p:sldId id="259" r:id="rId7"/>
    <p:sldId id="260" r:id="rId8"/>
    <p:sldId id="261" r:id="rId9"/>
    <p:sldId id="279" r:id="rId10"/>
    <p:sldId id="262" r:id="rId11"/>
    <p:sldId id="275" r:id="rId12"/>
    <p:sldId id="264" r:id="rId13"/>
    <p:sldId id="265" r:id="rId14"/>
    <p:sldId id="268" r:id="rId15"/>
    <p:sldId id="280" r:id="rId16"/>
    <p:sldId id="269" r:id="rId17"/>
    <p:sldId id="276" r:id="rId18"/>
    <p:sldId id="270" r:id="rId19"/>
    <p:sldId id="271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97" autoAdjust="0"/>
    <p:restoredTop sz="86477" autoAdjust="0"/>
  </p:normalViewPr>
  <p:slideViewPr>
    <p:cSldViewPr>
      <p:cViewPr>
        <p:scale>
          <a:sx n="70" d="100"/>
          <a:sy n="70" d="100"/>
        </p:scale>
        <p:origin x="-1452" y="-1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Capitol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2E7F2-765D-46E1-A1CE-3C5ACE069D50}" type="datetimeFigureOut">
              <a:rPr lang="en-US" smtClean="0"/>
              <a:t>04-Jul-18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C1B9D8-BC5A-4B9B-BCEC-2C82F5E15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91268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Capitol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1E6AF-A319-4229-B89E-CF82369EB9F5}" type="datetimeFigureOut">
              <a:rPr lang="en-US" smtClean="0"/>
              <a:t>04-Jul-18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01C86-D636-4E57-9764-83AE6276E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054768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1C86-D636-4E57-9764-83AE6276ED75}" type="slidenum">
              <a:rPr lang="en-US" smtClean="0"/>
              <a:t>2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Capitol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973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9F199-4127-4C14-A912-71FFBBBDCB47}" type="datetime1">
              <a:rPr lang="en-US" smtClean="0"/>
              <a:t>04-Jul-18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D1FA-1815-42EB-ACA6-187A9AE14BEB}" type="datetime1">
              <a:rPr lang="en-US" smtClean="0"/>
              <a:t>04-Jul-18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0D7C9-E76F-4A2D-81F2-98CC667B29B9}" type="datetime1">
              <a:rPr lang="en-US" smtClean="0"/>
              <a:t>04-Jul-18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41DA1-5A9F-4255-A642-64EC8B4526D1}" type="datetime1">
              <a:rPr lang="en-US" smtClean="0"/>
              <a:t>04-Jul-18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D3027-0166-43AD-97FF-23D2DC803C77}" type="datetime1">
              <a:rPr lang="en-US" smtClean="0"/>
              <a:t>04-Jul-18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30A00-186B-4589-A04B-C66E50A7A5E4}" type="datetime1">
              <a:rPr lang="en-US" smtClean="0"/>
              <a:t>04-Jul-18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1405-BB8D-4664-B960-5CCB906D14ED}" type="datetime1">
              <a:rPr lang="en-US" smtClean="0"/>
              <a:t>04-Jul-18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B7F17-6801-45AA-9956-2ABFC116A7F5}" type="datetime1">
              <a:rPr lang="en-US" smtClean="0"/>
              <a:t>04-Jul-18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CB8A-3EE1-46AF-9EAA-EE4B56BD3F79}" type="datetime1">
              <a:rPr lang="en-US" smtClean="0"/>
              <a:t>04-Jul-18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E8ED3-CA73-4228-BB57-E886662B84BE}" type="datetime1">
              <a:rPr lang="en-US" smtClean="0"/>
              <a:t>04-Jul-18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82F9F-2B03-4642-B9FC-DDBCDBF62A51}" type="datetime1">
              <a:rPr lang="en-US" smtClean="0"/>
              <a:t>04-Jul-18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E99A8563-B8BB-4EF3-B3A3-957F39651C15}" type="datetime1">
              <a:rPr lang="en-US" smtClean="0"/>
              <a:t>04-Jul-18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886200"/>
            <a:ext cx="6189260" cy="2446361"/>
          </a:xfrm>
        </p:spPr>
        <p:txBody>
          <a:bodyPr>
            <a:normAutofit fontScale="85000" lnSpcReduction="20000"/>
          </a:bodyPr>
          <a:lstStyle/>
          <a:p>
            <a:r>
              <a:rPr lang="en-US" sz="32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ro-RO" sz="3200" b="1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Îndrumător</a:t>
            </a:r>
            <a:r>
              <a:rPr lang="en-US" sz="3200" b="1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sz="3200" b="1" i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Asist.Dr.Ing</a:t>
            </a:r>
            <a:r>
              <a:rPr lang="en-US" sz="32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. Am</a:t>
            </a:r>
            <a:r>
              <a:rPr lang="ro-RO" sz="32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ăriuței Roxana</a:t>
            </a:r>
          </a:p>
          <a:p>
            <a:endParaRPr lang="en-US" sz="3200" b="1" i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ro-RO" sz="32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Student</a:t>
            </a:r>
            <a:r>
              <a:rPr lang="en-US" sz="32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: Danu Diana</a:t>
            </a:r>
            <a:endParaRPr lang="en-US" sz="3200" b="1" i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905000"/>
            <a:ext cx="7772400" cy="1801513"/>
          </a:xfrm>
        </p:spPr>
        <p:txBody>
          <a:bodyPr/>
          <a:lstStyle/>
          <a:p>
            <a:r>
              <a:rPr lang="en-US" sz="2800" b="1" dirty="0" err="1" smtClean="0">
                <a:latin typeface="Times New Roman" pitchFamily="18" charset="0"/>
                <a:cs typeface="Times New Roman" pitchFamily="18" charset="0"/>
              </a:rPr>
              <a:t>Senzoristic</a:t>
            </a:r>
            <a:r>
              <a:rPr lang="ro-RO" sz="2800" b="1" dirty="0" smtClean="0">
                <a:latin typeface="Times New Roman" pitchFamily="18" charset="0"/>
                <a:cs typeface="Times New Roman" pitchFamily="18" charset="0"/>
              </a:rPr>
              <a:t>ă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o-RO" sz="2800" b="1" dirty="0" err="1" smtClean="0">
                <a:latin typeface="Times New Roman" pitchFamily="18" charset="0"/>
                <a:cs typeface="Times New Roman" pitchFamily="18" charset="0"/>
              </a:rPr>
              <a:t>ș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i </a:t>
            </a:r>
            <a:r>
              <a:rPr lang="en-US" sz="2800" b="1" dirty="0" err="1" smtClean="0">
                <a:latin typeface="Times New Roman" pitchFamily="18" charset="0"/>
                <a:cs typeface="Times New Roman" pitchFamily="18" charset="0"/>
              </a:rPr>
              <a:t>actuatori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latin typeface="Times New Roman" pitchFamily="18" charset="0"/>
                <a:cs typeface="Times New Roman" pitchFamily="18" charset="0"/>
              </a:rPr>
              <a:t>pentru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latin typeface="Times New Roman" pitchFamily="18" charset="0"/>
                <a:cs typeface="Times New Roman" pitchFamily="18" charset="0"/>
              </a:rPr>
              <a:t>sistem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latin typeface="Times New Roman" pitchFamily="18" charset="0"/>
                <a:cs typeface="Times New Roman" pitchFamily="18" charset="0"/>
              </a:rPr>
              <a:t>autonom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de </a:t>
            </a:r>
            <a:r>
              <a:rPr lang="en-US" sz="2800" b="1" dirty="0" err="1" smtClean="0">
                <a:latin typeface="Times New Roman" pitchFamily="18" charset="0"/>
                <a:cs typeface="Times New Roman" pitchFamily="18" charset="0"/>
              </a:rPr>
              <a:t>conversie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a </a:t>
            </a:r>
            <a:r>
              <a:rPr lang="en-US" sz="2800" b="1" dirty="0" err="1" smtClean="0">
                <a:latin typeface="Times New Roman" pitchFamily="18" charset="0"/>
                <a:cs typeface="Times New Roman" pitchFamily="18" charset="0"/>
              </a:rPr>
              <a:t>energiei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latin typeface="Times New Roman" pitchFamily="18" charset="0"/>
                <a:cs typeface="Times New Roman" pitchFamily="18" charset="0"/>
              </a:rPr>
              <a:t>solare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in </a:t>
            </a:r>
            <a:r>
              <a:rPr lang="en-US" sz="2800" b="1" dirty="0" err="1" smtClean="0">
                <a:latin typeface="Times New Roman" pitchFamily="18" charset="0"/>
                <a:cs typeface="Times New Roman" pitchFamily="18" charset="0"/>
              </a:rPr>
              <a:t>energie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electric</a:t>
            </a:r>
            <a:r>
              <a:rPr lang="ro-RO" sz="2800" b="1" dirty="0" smtClean="0">
                <a:latin typeface="Times New Roman" pitchFamily="18" charset="0"/>
                <a:cs typeface="Times New Roman" pitchFamily="18" charset="0"/>
              </a:rPr>
              <a:t>ă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333" b="100000" l="3000" r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855"/>
            <a:ext cx="1600200" cy="1600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9500" y1="20225" x2="19500" y2="17603"/>
                        <a14:foregroundMark x1="39500" y1="9738" x2="39500" y2="9738"/>
                        <a14:foregroundMark x1="42500" y1="5993" x2="42500" y2="5993"/>
                        <a14:foregroundMark x1="36000" y1="7491" x2="36000" y2="7491"/>
                        <a14:foregroundMark x1="69500" y1="13109" x2="69500" y2="13109"/>
                        <a14:foregroundMark x1="72500" y1="9738" x2="72500" y2="9738"/>
                        <a14:foregroundMark x1="78000" y1="16479" x2="78000" y2="16479"/>
                        <a14:foregroundMark x1="81000" y1="19101" x2="81000" y2="19101"/>
                        <a14:foregroundMark x1="82000" y1="22472" x2="82000" y2="22472"/>
                        <a14:foregroundMark x1="85500" y1="26217" x2="85500" y2="26217"/>
                        <a14:foregroundMark x1="89000" y1="31461" x2="89000" y2="31461"/>
                        <a14:foregroundMark x1="92000" y1="39700" x2="92000" y2="39700"/>
                        <a14:foregroundMark x1="92000" y1="44569" x2="92000" y2="44569"/>
                        <a14:foregroundMark x1="94000" y1="49064" x2="94000" y2="49064"/>
                        <a14:foregroundMark x1="45500" y1="83521" x2="45500" y2="83521"/>
                        <a14:foregroundMark x1="10500" y1="64794" x2="10500" y2="64794"/>
                        <a14:foregroundMark x1="10500" y1="59925" x2="10500" y2="59925"/>
                        <a14:foregroundMark x1="13500" y1="67041" x2="13500" y2="67041"/>
                        <a14:foregroundMark x1="14000" y1="69663" x2="14000" y2="69663"/>
                        <a14:foregroundMark x1="14000" y1="73034" x2="14000" y2="73034"/>
                        <a14:foregroundMark x1="15500" y1="74532" x2="15500" y2="74532"/>
                        <a14:foregroundMark x1="15500" y1="75655" x2="15500" y2="75655"/>
                        <a14:foregroundMark x1="15500" y1="76779" x2="17000" y2="78277"/>
                        <a14:foregroundMark x1="18000" y1="79026" x2="18000" y2="79026"/>
                        <a14:foregroundMark x1="20000" y1="79026" x2="24500" y2="80150"/>
                        <a14:foregroundMark x1="25000" y1="80524" x2="25000" y2="80524"/>
                        <a14:foregroundMark x1="29500" y1="81273" x2="31000" y2="82772"/>
                        <a14:foregroundMark x1="31000" y1="82772" x2="31000" y2="82772"/>
                        <a14:foregroundMark x1="31000" y1="83521" x2="31000" y2="83521"/>
                        <a14:foregroundMark x1="32500" y1="85019" x2="32500" y2="85019"/>
                        <a14:foregroundMark x1="34000" y1="86517" x2="34000" y2="86517"/>
                        <a14:foregroundMark x1="35500" y1="87640" x2="35500" y2="87640"/>
                        <a14:foregroundMark x1="35500" y1="87640" x2="35500" y2="87640"/>
                        <a14:foregroundMark x1="34500" y1="88390" x2="32500" y2="87640"/>
                        <a14:foregroundMark x1="31500" y1="86517" x2="27500" y2="83521"/>
                        <a14:foregroundMark x1="24500" y1="82772" x2="24500" y2="82772"/>
                        <a14:foregroundMark x1="23000" y1="82772" x2="23000" y2="82772"/>
                        <a14:foregroundMark x1="14000" y1="58801" x2="14000" y2="58801"/>
                        <a14:foregroundMark x1="14000" y1="54307" x2="14000" y2="54307"/>
                        <a14:foregroundMark x1="8500" y1="47566" x2="8500" y2="47566"/>
                        <a14:foregroundMark x1="9000" y1="36330" x2="9000" y2="36330"/>
                        <a14:foregroundMark x1="10500" y1="33333" x2="10500" y2="33333"/>
                        <a14:foregroundMark x1="15000" y1="26592" x2="15000" y2="26592"/>
                        <a14:foregroundMark x1="86000" y1="57678" x2="86000" y2="57678"/>
                        <a14:foregroundMark x1="91500" y1="65543" x2="91500" y2="65543"/>
                        <a14:foregroundMark x1="91500" y1="65918" x2="91500" y2="65918"/>
                        <a14:foregroundMark x1="91500" y1="65918" x2="91500" y2="65918"/>
                        <a14:foregroundMark x1="91500" y1="66292" x2="85500" y2="72285"/>
                        <a14:foregroundMark x1="85500" y1="72285" x2="85500" y2="72285"/>
                        <a14:foregroundMark x1="84500" y1="73034" x2="84500" y2="73034"/>
                        <a14:foregroundMark x1="84500" y1="73034" x2="84500" y2="73034"/>
                        <a14:foregroundMark x1="84500" y1="76404" x2="83500" y2="79401"/>
                        <a14:foregroundMark x1="81000" y1="81648" x2="80500" y2="83521"/>
                        <a14:foregroundMark x1="80500" y1="83521" x2="80500" y2="83521"/>
                        <a14:foregroundMark x1="80500" y1="83521" x2="77500" y2="83521"/>
                        <a14:foregroundMark x1="76000" y1="83521" x2="76000" y2="83521"/>
                        <a14:foregroundMark x1="74500" y1="83521" x2="74500" y2="83521"/>
                        <a14:foregroundMark x1="74000" y1="83521" x2="74000" y2="83521"/>
                        <a14:foregroundMark x1="71000" y1="83521" x2="71000" y2="83521"/>
                        <a14:foregroundMark x1="69500" y1="83521" x2="69500" y2="83521"/>
                        <a14:foregroundMark x1="68000" y1="83521" x2="68000" y2="83521"/>
                        <a14:foregroundMark x1="66500" y1="83895" x2="66500" y2="83895"/>
                        <a14:foregroundMark x1="63500" y1="85393" x2="63500" y2="85393"/>
                        <a14:foregroundMark x1="63500" y1="86517" x2="63500" y2="86517"/>
                        <a14:foregroundMark x1="64500" y1="87266" x2="64500" y2="87266"/>
                        <a14:foregroundMark x1="68000" y1="87640" x2="68000" y2="87640"/>
                        <a14:foregroundMark x1="68500" y1="87640" x2="68500" y2="87640"/>
                        <a14:foregroundMark x1="69500" y1="87640" x2="69500" y2="87640"/>
                        <a14:foregroundMark x1="78000" y1="80524" x2="78000" y2="80524"/>
                        <a14:foregroundMark x1="88500" y1="75655" x2="88500" y2="75655"/>
                        <a14:foregroundMark x1="88500" y1="74532" x2="88500" y2="74532"/>
                        <a14:foregroundMark x1="87500" y1="72285" x2="87500" y2="72285"/>
                        <a14:foregroundMark x1="86000" y1="70787" x2="86000" y2="70787"/>
                        <a14:foregroundMark x1="86000" y1="69663" x2="88500" y2="65918"/>
                        <a14:foregroundMark x1="90000" y1="64419" x2="90000" y2="64419"/>
                        <a14:foregroundMark x1="90000" y1="64419" x2="90000" y2="64419"/>
                        <a14:foregroundMark x1="84500" y1="63670" x2="84500" y2="63670"/>
                        <a14:foregroundMark x1="22000" y1="84270" x2="22000" y2="84270"/>
                        <a14:foregroundMark x1="17000" y1="82397" x2="17000" y2="82397"/>
                        <a14:foregroundMark x1="12500" y1="81273" x2="12500" y2="81273"/>
                        <a14:foregroundMark x1="14000" y1="74532" x2="14000" y2="76404"/>
                        <a14:foregroundMark x1="9000" y1="71910" x2="9000" y2="71910"/>
                        <a14:foregroundMark x1="9000" y1="64794" x2="9000" y2="64794"/>
                        <a14:foregroundMark x1="9000" y1="62547" x2="9000" y2="62547"/>
                        <a14:foregroundMark x1="9000" y1="58801" x2="9000" y2="58801"/>
                        <a14:foregroundMark x1="18000" y1="61423" x2="18000" y2="61423"/>
                        <a14:foregroundMark x1="13500" y1="64419" x2="13500" y2="64419"/>
                        <a14:foregroundMark x1="7000" y1="68539" x2="7000" y2="68539"/>
                        <a14:foregroundMark x1="67500" y1="9363" x2="67500" y2="9363"/>
                        <a14:foregroundMark x1="92500" y1="71910" x2="92500" y2="71910"/>
                        <a14:foregroundMark x1="88500" y1="79026" x2="88500" y2="79026"/>
                        <a14:foregroundMark x1="82000" y1="84270" x2="82000" y2="84270"/>
                        <a14:foregroundMark x1="75500" y1="87266" x2="75500" y2="87266"/>
                        <a14:foregroundMark x1="66500" y1="92509" x2="66500" y2="92509"/>
                        <a14:foregroundMark x1="38000" y1="84270" x2="38000" y2="84270"/>
                        <a14:foregroundMark x1="29500" y1="82397" x2="29500" y2="82397"/>
                        <a14:foregroundMark x1="18000" y1="73408" x2="18000" y2="73408"/>
                        <a14:foregroundMark x1="10000" y1="76779" x2="10000" y2="76779"/>
                        <a14:foregroundMark x1="11500" y1="68914" x2="11500" y2="68914"/>
                        <a14:foregroundMark x1="10500" y1="65543" x2="10500" y2="65543"/>
                        <a14:foregroundMark x1="14000" y1="57678" x2="14000" y2="57678"/>
                        <a14:foregroundMark x1="82000" y1="79401" x2="82000" y2="79401"/>
                        <a14:foregroundMark x1="81000" y1="76779" x2="81000" y2="76779"/>
                        <a14:foregroundMark x1="91500" y1="68165" x2="91500" y2="68165"/>
                        <a14:foregroundMark x1="89500" y1="61798" x2="89500" y2="61798"/>
                        <a14:foregroundMark x1="13500" y1="79401" x2="13500" y2="79401"/>
                        <a14:foregroundMark x1="20500" y1="84270" x2="20500" y2="84270"/>
                        <a14:foregroundMark x1="23000" y1="86891" x2="23000" y2="86891"/>
                        <a14:foregroundMark x1="26500" y1="86891" x2="26500" y2="86891"/>
                        <a14:foregroundMark x1="29500" y1="86891" x2="29500" y2="86891"/>
                        <a14:foregroundMark x1="8500" y1="73034" x2="8500" y2="73034"/>
                        <a14:foregroundMark x1="5000" y1="65169" x2="5000" y2="65169"/>
                        <a14:foregroundMark x1="7500" y1="59551" x2="7500" y2="59551"/>
                        <a14:foregroundMark x1="11500" y1="54307" x2="11500" y2="54307"/>
                        <a14:foregroundMark x1="9000" y1="58052" x2="9000" y2="58052"/>
                        <a14:foregroundMark x1="89500" y1="60300" x2="89500" y2="60300"/>
                        <a14:foregroundMark x1="92500" y1="61049" x2="92500" y2="61049"/>
                        <a14:foregroundMark x1="92000" y1="46816" x2="92000" y2="46816"/>
                        <a14:foregroundMark x1="94000" y1="47191" x2="94000" y2="47191"/>
                        <a14:foregroundMark x1="79500" y1="85393" x2="79500" y2="85393"/>
                        <a14:foregroundMark x1="5000" y1="61798" x2="5000" y2="61798"/>
                        <a14:foregroundMark x1="7500" y1="61798" x2="7500" y2="61798"/>
                        <a14:foregroundMark x1="6000" y1="59176" x2="6000" y2="59176"/>
                        <a14:foregroundMark x1="6000" y1="56554" x2="6000" y2="56554"/>
                        <a14:foregroundMark x1="12000" y1="60300" x2="12000" y2="60300"/>
                        <a14:foregroundMark x1="93500" y1="67041" x2="93500" y2="67041"/>
                        <a14:foregroundMark x1="91500" y1="50936" x2="91500" y2="50936"/>
                        <a14:foregroundMark x1="3000" y1="59551" x2="3000" y2="59551"/>
                        <a14:foregroundMark x1="5000" y1="57303" x2="5000" y2="57303"/>
                        <a14:foregroundMark x1="79000" y1="82772" x2="79000" y2="82772"/>
                        <a14:foregroundMark x1="73500" y1="85019" x2="73500" y2="85019"/>
                        <a14:foregroundMark x1="8500" y1="68165" x2="8500" y2="681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52400"/>
            <a:ext cx="1447800" cy="19328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573" y="4114800"/>
            <a:ext cx="3733800" cy="24857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81200" y="533400"/>
            <a:ext cx="518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            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Universitatea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tehnica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“Gheorghe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Asachi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” din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Ia</a:t>
            </a:r>
            <a:r>
              <a:rPr lang="ro-RO" sz="1400" dirty="0" smtClean="0">
                <a:latin typeface="Times New Roman" pitchFamily="18" charset="0"/>
                <a:cs typeface="Times New Roman" pitchFamily="18" charset="0"/>
              </a:rPr>
              <a:t>ș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i</a:t>
            </a:r>
            <a:endParaRPr lang="ro-RO" sz="1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o-RO" sz="1400" dirty="0" smtClean="0">
                <a:latin typeface="Times New Roman" pitchFamily="18" charset="0"/>
                <a:cs typeface="Times New Roman" pitchFamily="18" charset="0"/>
              </a:rPr>
              <a:t>Facultatea de Electronică,Telecomunicații si Tehnologia Informației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r>
              <a:rPr lang="en-US" dirty="0" smtClean="0"/>
              <a:t> /18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43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280760"/>
            <a:ext cx="57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Cele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2 </a:t>
            </a: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motoare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utilizate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925829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Motorul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Stepper                                                        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Motorul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de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curent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continuu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r>
              <a:rPr lang="en-US" dirty="0" smtClean="0"/>
              <a:t> /18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87" y="580601"/>
            <a:ext cx="6670713" cy="3236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133600"/>
            <a:ext cx="4267200" cy="3962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649" y="2133600"/>
            <a:ext cx="4148667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7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r>
              <a:rPr lang="en-US" dirty="0" smtClean="0"/>
              <a:t> /18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81000"/>
            <a:ext cx="6891736" cy="356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66800" y="159223"/>
            <a:ext cx="251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Motoare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0" y="696260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Motorul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Stepper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3958" y="896315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Rol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de a </a:t>
            </a:r>
            <a:r>
              <a:rPr lang="ro-RO" b="1" dirty="0" err="1" smtClean="0">
                <a:latin typeface="Times New Roman" pitchFamily="18" charset="0"/>
                <a:cs typeface="Times New Roman" pitchFamily="18" charset="0"/>
              </a:rPr>
              <a:t>î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nclina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panoul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catre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cea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mai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puternic</a:t>
            </a:r>
            <a:r>
              <a:rPr lang="ro-RO" b="1" dirty="0" smtClean="0">
                <a:latin typeface="Times New Roman" pitchFamily="18" charset="0"/>
                <a:cs typeface="Times New Roman" pitchFamily="18" charset="0"/>
              </a:rPr>
              <a:t>ă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surs</a:t>
            </a:r>
            <a:r>
              <a:rPr lang="ro-RO" b="1" dirty="0" smtClean="0">
                <a:latin typeface="Times New Roman" pitchFamily="18" charset="0"/>
                <a:cs typeface="Times New Roman" pitchFamily="18" charset="0"/>
              </a:rPr>
              <a:t>ă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de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lumin</a:t>
            </a:r>
            <a:r>
              <a:rPr lang="ro-RO" b="1" dirty="0" smtClean="0">
                <a:latin typeface="Times New Roman" pitchFamily="18" charset="0"/>
                <a:cs typeface="Times New Roman" pitchFamily="18" charset="0"/>
              </a:rPr>
              <a:t>ă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        Este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controlat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cu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ajutorul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circuitului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integrat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ULN2003AN 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     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1200"/>
            <a:ext cx="7086600" cy="402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631167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Integratul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ULN2003AN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" y="1128046"/>
            <a:ext cx="815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     ULN2003AN </a:t>
            </a:r>
            <a:r>
              <a:rPr lang="fr-FR" b="1" dirty="0">
                <a:latin typeface="Times New Roman" pitchFamily="18" charset="0"/>
                <a:cs typeface="Times New Roman" pitchFamily="18" charset="0"/>
              </a:rPr>
              <a:t>este un circuit </a:t>
            </a:r>
            <a:r>
              <a:rPr lang="fr-FR" b="1" dirty="0" err="1">
                <a:latin typeface="Times New Roman" pitchFamily="18" charset="0"/>
                <a:cs typeface="Times New Roman" pitchFamily="18" charset="0"/>
              </a:rPr>
              <a:t>integrat</a:t>
            </a:r>
            <a:r>
              <a:rPr lang="fr-FR" b="1" dirty="0">
                <a:latin typeface="Times New Roman" pitchFamily="18" charset="0"/>
                <a:cs typeface="Times New Roman" pitchFamily="18" charset="0"/>
              </a:rPr>
              <a:t> format </a:t>
            </a:r>
            <a:r>
              <a:rPr lang="fr-FR" b="1" dirty="0" err="1">
                <a:latin typeface="Times New Roman" pitchFamily="18" charset="0"/>
                <a:cs typeface="Times New Roman" pitchFamily="18" charset="0"/>
              </a:rPr>
              <a:t>dintr</a:t>
            </a:r>
            <a:r>
              <a:rPr lang="fr-FR" b="1" dirty="0">
                <a:latin typeface="Times New Roman" pitchFamily="18" charset="0"/>
                <a:cs typeface="Times New Roman" pitchFamily="18" charset="0"/>
              </a:rPr>
              <a:t>-un </a:t>
            </a:r>
            <a:r>
              <a:rPr lang="ro-RO" b="1" dirty="0" smtClean="0">
                <a:latin typeface="Times New Roman" pitchFamily="18" charset="0"/>
                <a:cs typeface="Times New Roman" pitchFamily="18" charset="0"/>
              </a:rPr>
              <a:t>ș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ir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>
                <a:latin typeface="Times New Roman" pitchFamily="18" charset="0"/>
                <a:cs typeface="Times New Roman" pitchFamily="18" charset="0"/>
              </a:rPr>
              <a:t>de 7 </a:t>
            </a:r>
            <a:r>
              <a:rPr lang="fr-FR" b="1" dirty="0" err="1">
                <a:latin typeface="Times New Roman" pitchFamily="18" charset="0"/>
                <a:cs typeface="Times New Roman" pitchFamily="18" charset="0"/>
              </a:rPr>
              <a:t>tranzistori</a:t>
            </a:r>
            <a:r>
              <a:rPr lang="fr-FR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NPN Darlington.</a:t>
            </a:r>
          </a:p>
          <a:p>
            <a:endParaRPr lang="fr-FR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134" y="4419600"/>
            <a:ext cx="6129655" cy="235385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r>
              <a:rPr lang="en-US" dirty="0" smtClean="0"/>
              <a:t> /18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484" b="87097" l="985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53" y="350293"/>
            <a:ext cx="6739336" cy="3487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00918" y="150238"/>
            <a:ext cx="2480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Motoare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722523"/>
            <a:ext cx="3581400" cy="14012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93453" y="3266813"/>
            <a:ext cx="3090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Tranzistorul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Darlington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5800" y="3798623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vi-VN" b="1" dirty="0" smtClean="0">
                <a:latin typeface="Times New Roman" pitchFamily="18" charset="0"/>
                <a:cs typeface="Times New Roman" pitchFamily="18" charset="0"/>
              </a:rPr>
              <a:t>Un </a:t>
            </a:r>
            <a:r>
              <a:rPr lang="vi-VN" b="1" dirty="0">
                <a:latin typeface="Times New Roman" pitchFamily="18" charset="0"/>
                <a:cs typeface="Times New Roman" pitchFamily="18" charset="0"/>
              </a:rPr>
              <a:t>tranzistor Darlington este format din două </a:t>
            </a:r>
            <a:r>
              <a:rPr lang="vi-VN" b="1" dirty="0" smtClean="0">
                <a:latin typeface="Times New Roman" pitchFamily="18" charset="0"/>
                <a:cs typeface="Times New Roman" pitchFamily="18" charset="0"/>
              </a:rPr>
              <a:t>tranzistoare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bipolare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vi-VN" b="1" dirty="0" smtClean="0">
                <a:latin typeface="Times New Roman" pitchFamily="18" charset="0"/>
                <a:cs typeface="Times New Roman" pitchFamily="18" charset="0"/>
              </a:rPr>
              <a:t>legate </a:t>
            </a:r>
            <a:r>
              <a:rPr lang="vi-VN" b="1" dirty="0">
                <a:latin typeface="Times New Roman" pitchFamily="18" charset="0"/>
                <a:cs typeface="Times New Roman" pitchFamily="18" charset="0"/>
              </a:rPr>
              <a:t>în </a:t>
            </a:r>
            <a:r>
              <a:rPr lang="vi-VN" b="1" dirty="0" smtClean="0">
                <a:latin typeface="Times New Roman" pitchFamily="18" charset="0"/>
                <a:cs typeface="Times New Roman" pitchFamily="18" charset="0"/>
              </a:rPr>
              <a:t>serie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care  permit o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amplificare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foarte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 mare a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curentului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. 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39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9200" y="732851"/>
            <a:ext cx="594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Motorul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DC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r>
              <a:rPr lang="en-US" dirty="0" smtClean="0"/>
              <a:t> /18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77419" l="0" r="8013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562174"/>
            <a:ext cx="7772400" cy="2011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6287" y="223620"/>
            <a:ext cx="48006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Motoare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1" y="1295400"/>
            <a:ext cx="739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Rol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de a roti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panoul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catre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cea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mai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puternic</a:t>
            </a:r>
            <a:r>
              <a:rPr lang="ro-RO" b="1" dirty="0" smtClean="0">
                <a:latin typeface="Times New Roman" pitchFamily="18" charset="0"/>
                <a:cs typeface="Times New Roman" pitchFamily="18" charset="0"/>
              </a:rPr>
              <a:t>ă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surs</a:t>
            </a:r>
            <a:r>
              <a:rPr lang="ro-RO" b="1" dirty="0" smtClean="0">
                <a:latin typeface="Times New Roman" pitchFamily="18" charset="0"/>
                <a:cs typeface="Times New Roman" pitchFamily="18" charset="0"/>
              </a:rPr>
              <a:t>ă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de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lumin</a:t>
            </a:r>
            <a:r>
              <a:rPr lang="ro-RO" b="1" dirty="0" smtClean="0">
                <a:latin typeface="Times New Roman" pitchFamily="18" charset="0"/>
                <a:cs typeface="Times New Roman" pitchFamily="18" charset="0"/>
              </a:rPr>
              <a:t>ă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       Este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controlat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cu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ajutorul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circuitului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integrat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L293D.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36" y="2218730"/>
            <a:ext cx="6928514" cy="408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4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7237" y="779016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Integratul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L293D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7237" y="1294263"/>
            <a:ext cx="76247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vi-VN" b="1" dirty="0" smtClean="0">
                <a:latin typeface="Times New Roman" pitchFamily="18" charset="0"/>
                <a:cs typeface="Times New Roman" pitchFamily="18" charset="0"/>
              </a:rPr>
              <a:t>ntegratul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b="1" dirty="0" smtClean="0">
                <a:latin typeface="Times New Roman" pitchFamily="18" charset="0"/>
                <a:cs typeface="Times New Roman" pitchFamily="18" charset="0"/>
              </a:rPr>
              <a:t>L293D </a:t>
            </a:r>
            <a:r>
              <a:rPr lang="vi-VN" b="1" dirty="0">
                <a:latin typeface="Times New Roman" pitchFamily="18" charset="0"/>
                <a:cs typeface="Times New Roman" pitchFamily="18" charset="0"/>
              </a:rPr>
              <a:t>este </a:t>
            </a:r>
            <a:r>
              <a:rPr lang="vi-VN" b="1" dirty="0" smtClean="0">
                <a:latin typeface="Times New Roman" pitchFamily="18" charset="0"/>
                <a:cs typeface="Times New Roman" pitchFamily="18" charset="0"/>
              </a:rPr>
              <a:t>o </a:t>
            </a:r>
            <a:r>
              <a:rPr lang="vi-VN" b="1" dirty="0">
                <a:latin typeface="Times New Roman" pitchFamily="18" charset="0"/>
                <a:cs typeface="Times New Roman" pitchFamily="18" charset="0"/>
              </a:rPr>
              <a:t>punte </a:t>
            </a:r>
            <a:r>
              <a:rPr lang="vi-VN" b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vi-V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vi-VN" b="1" dirty="0" smtClean="0">
                <a:latin typeface="Times New Roman" pitchFamily="18" charset="0"/>
                <a:cs typeface="Times New Roman" pitchFamily="18" charset="0"/>
              </a:rPr>
              <a:t>Puntea </a:t>
            </a:r>
            <a:r>
              <a:rPr lang="vi-VN" b="1" dirty="0">
                <a:latin typeface="Times New Roman" pitchFamily="18" charset="0"/>
                <a:cs typeface="Times New Roman" pitchFamily="18" charset="0"/>
              </a:rPr>
              <a:t>H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ne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permite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controlul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motrului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prin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cele</a:t>
            </a:r>
            <a:r>
              <a:rPr lang="vi-VN" b="1" dirty="0" smtClean="0">
                <a:latin typeface="Times New Roman" pitchFamily="18" charset="0"/>
                <a:cs typeface="Times New Roman" pitchFamily="18" charset="0"/>
              </a:rPr>
              <a:t> 4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b="1" dirty="0" smtClean="0">
                <a:latin typeface="Times New Roman" pitchFamily="18" charset="0"/>
                <a:cs typeface="Times New Roman" pitchFamily="18" charset="0"/>
              </a:rPr>
              <a:t>comutatoare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b="1" dirty="0" smtClean="0">
                <a:latin typeface="Times New Roman" pitchFamily="18" charset="0"/>
                <a:cs typeface="Times New Roman" pitchFamily="18" charset="0"/>
              </a:rPr>
              <a:t>mecanice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care</a:t>
            </a:r>
            <a:r>
              <a:rPr lang="vi-VN" b="1" dirty="0" smtClean="0">
                <a:latin typeface="Times New Roman" pitchFamily="18" charset="0"/>
                <a:cs typeface="Times New Roman" pitchFamily="18" charset="0"/>
              </a:rPr>
              <a:t> în realitate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sunt</a:t>
            </a:r>
            <a:r>
              <a:rPr lang="vi-V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reprezentate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de </a:t>
            </a:r>
            <a:r>
              <a:rPr lang="vi-VN" b="1" dirty="0" smtClean="0">
                <a:latin typeface="Times New Roman" pitchFamily="18" charset="0"/>
                <a:cs typeface="Times New Roman" pitchFamily="18" charset="0"/>
              </a:rPr>
              <a:t>tranzistoare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vi-V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vi-VN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vi-VN" b="1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vi-VN" b="1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216" y="2286000"/>
            <a:ext cx="6668292" cy="41148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r>
              <a:rPr lang="en-US" dirty="0" smtClean="0"/>
              <a:t> /18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12" y="457199"/>
            <a:ext cx="7163596" cy="3218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96939" y="217998"/>
            <a:ext cx="236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Motoare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52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r>
              <a:rPr lang="en-US" dirty="0" smtClean="0"/>
              <a:t> /18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132" y="381000"/>
            <a:ext cx="6575735" cy="5334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733800" y="1447800"/>
            <a:ext cx="2209800" cy="1981200"/>
          </a:xfrm>
          <a:prstGeom prst="ellipse">
            <a:avLst/>
          </a:prstGeom>
          <a:noFill/>
          <a:ln>
            <a:solidFill>
              <a:srgbClr val="C00000"/>
            </a:solidFill>
          </a:ln>
          <a:effectLst>
            <a:glow rad="101600">
              <a:srgbClr val="C0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73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5731" y="213782"/>
            <a:ext cx="563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Microcontroler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0988" y="915144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Microcontrolerul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utilizat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este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ATmega32A.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r>
              <a:rPr lang="en-US" dirty="0" smtClean="0"/>
              <a:t> /18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32488"/>
            <a:ext cx="7010400" cy="3628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788" y="1412184"/>
            <a:ext cx="2971800" cy="13239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90600" y="2971800"/>
            <a:ext cx="731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ro-RO" b="1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Cel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mai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important bloc  </a:t>
            </a:r>
            <a:r>
              <a:rPr lang="ro-RO" b="1" dirty="0" smtClean="0">
                <a:latin typeface="Times New Roman" pitchFamily="18" charset="0"/>
                <a:cs typeface="Times New Roman" pitchFamily="18" charset="0"/>
              </a:rPr>
              <a:t>funcțional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folosit</a:t>
            </a:r>
            <a:r>
              <a:rPr lang="ro-RO" b="1" dirty="0" smtClean="0">
                <a:latin typeface="Times New Roman" pitchFamily="18" charset="0"/>
                <a:cs typeface="Times New Roman" pitchFamily="18" charset="0"/>
              </a:rPr>
              <a:t>  este blocul  ADC cu  ajutorul căruia citim valorile  senzorilor</a:t>
            </a:r>
            <a:r>
              <a:rPr lang="ro-RO" dirty="0" smtClean="0"/>
              <a:t>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3294965"/>
            <a:ext cx="6134100" cy="27241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29400" y="442936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00111101</a:t>
            </a:r>
            <a:endParaRPr lang="en-US" sz="2400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80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r>
              <a:rPr lang="en-US" dirty="0" smtClean="0"/>
              <a:t> /18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05218" y="948744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Pini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utiliza</a:t>
            </a:r>
            <a:r>
              <a:rPr lang="ro-RO" sz="2000" b="1" dirty="0">
                <a:latin typeface="Times New Roman" pitchFamily="18" charset="0"/>
                <a:cs typeface="Times New Roman" pitchFamily="18" charset="0"/>
              </a:rPr>
              <a:t>ț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i: </a:t>
            </a:r>
            <a:endParaRPr lang="en-US" sz="2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75" y="502928"/>
            <a:ext cx="6967182" cy="3605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5218" y="195618"/>
            <a:ext cx="3919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Microcontroler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63" y="1524000"/>
            <a:ext cx="7858126" cy="437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9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r>
              <a:rPr lang="en-US" dirty="0" smtClean="0"/>
              <a:t> /18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0960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Concluzie</a:t>
            </a:r>
            <a:r>
              <a:rPr lang="en-US" sz="2400" b="1" dirty="0" smtClean="0"/>
              <a:t>:</a:t>
            </a:r>
            <a:endParaRPr lang="en-US" sz="2400" b="1" dirty="0"/>
          </a:p>
        </p:txBody>
      </p:sp>
      <p:pic>
        <p:nvPicPr>
          <p:cNvPr id="5" name="video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3600" y="228600"/>
            <a:ext cx="4738509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5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" y="0"/>
            <a:ext cx="9136039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800" y="152400"/>
            <a:ext cx="495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002060"/>
                </a:solidFill>
                <a:latin typeface="Berlin Sans FB Demi" pitchFamily="34" charset="0"/>
              </a:rPr>
              <a:t>V</a:t>
            </a:r>
            <a:r>
              <a:rPr lang="ro-RO" sz="4800" b="1" dirty="0" smtClean="0">
                <a:solidFill>
                  <a:srgbClr val="002060"/>
                </a:solidFill>
                <a:latin typeface="Berlin Sans FB Demi" pitchFamily="34" charset="0"/>
              </a:rPr>
              <a:t>ă mulțumesc!</a:t>
            </a:r>
            <a:endParaRPr lang="en-US" sz="4800" b="1" dirty="0">
              <a:solidFill>
                <a:srgbClr val="002060"/>
              </a:solidFill>
              <a:latin typeface="Berlin Sans FB Dem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9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77595"/>
            <a:ext cx="632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ro-RO" sz="2400" b="1" dirty="0" smtClean="0">
                <a:latin typeface="Times New Roman" pitchFamily="18" charset="0"/>
                <a:cs typeface="Times New Roman" pitchFamily="18" charset="0"/>
              </a:rPr>
              <a:t>Schema bloc a aplicației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77000" y="1066800"/>
            <a:ext cx="2514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Blocuri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componente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anou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marL="285750" indent="-285750">
              <a:buFontTx/>
              <a:buChar char="-"/>
            </a:pP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Senzor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marL="285750" indent="-285750">
              <a:buFontTx/>
              <a:buChar char="-"/>
            </a:pP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Motor;</a:t>
            </a:r>
          </a:p>
          <a:p>
            <a:pPr marL="285750" indent="-285750">
              <a:buFontTx/>
              <a:buChar char="-"/>
            </a:pP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Microcontroler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marL="285750" indent="-285750">
              <a:buFontTx/>
              <a:buChar char="-"/>
            </a:pP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Control </a:t>
            </a:r>
            <a:r>
              <a:rPr lang="ro-RO" b="1" dirty="0" err="1">
                <a:latin typeface="Times New Roman" pitchFamily="18" charset="0"/>
                <a:cs typeface="Times New Roman" pitchFamily="18" charset="0"/>
              </a:rPr>
              <a:t>î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ncacare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marL="285750" indent="-285750">
              <a:buFontTx/>
              <a:buChar char="-"/>
            </a:pP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Interfa</a:t>
            </a:r>
            <a:r>
              <a:rPr lang="ro-RO" b="1" dirty="0" smtClean="0">
                <a:latin typeface="Times New Roman" pitchFamily="18" charset="0"/>
                <a:cs typeface="Times New Roman" pitchFamily="18" charset="0"/>
              </a:rPr>
              <a:t>ță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utilizator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marL="285750" indent="-285750">
              <a:buFontTx/>
              <a:buChar char="-"/>
            </a:pP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Baterie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;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21111"/>
            <a:ext cx="5486400" cy="556725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r>
              <a:rPr lang="en-US" dirty="0" smtClean="0"/>
              <a:t> /18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9850" r="8981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35632"/>
            <a:ext cx="8220871" cy="42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79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r>
              <a:rPr lang="en-US" dirty="0" smtClean="0"/>
              <a:t> /18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689" y="381000"/>
            <a:ext cx="6031068" cy="548639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459689" y="457200"/>
            <a:ext cx="1740711" cy="1752600"/>
          </a:xfrm>
          <a:prstGeom prst="ellipse">
            <a:avLst/>
          </a:prstGeom>
          <a:noFill/>
          <a:ln>
            <a:solidFill>
              <a:srgbClr val="C00000"/>
            </a:solidFill>
          </a:ln>
          <a:effectLst>
            <a:glow rad="228600">
              <a:srgbClr val="C0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56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833" b="90000" l="10000" r="90000">
                        <a14:foregroundMark x1="31667" y1="59861" x2="31389" y2="6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52400"/>
            <a:ext cx="1430298" cy="14302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95400" y="120759"/>
            <a:ext cx="6970832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3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Panoul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fotovoltaic</a:t>
            </a: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sz="2800" b="1" dirty="0" err="1" smtClean="0">
                <a:latin typeface="Times New Roman" pitchFamily="18" charset="0"/>
                <a:cs typeface="Times New Roman" pitchFamily="18" charset="0"/>
              </a:rPr>
              <a:t>Ce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latin typeface="Times New Roman" pitchFamily="18" charset="0"/>
                <a:cs typeface="Times New Roman" pitchFamily="18" charset="0"/>
              </a:rPr>
              <a:t>este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latin typeface="Times New Roman" pitchFamily="18" charset="0"/>
                <a:cs typeface="Times New Roman" pitchFamily="18" charset="0"/>
              </a:rPr>
              <a:t>panoul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latin typeface="Times New Roman" pitchFamily="18" charset="0"/>
                <a:cs typeface="Times New Roman" pitchFamily="18" charset="0"/>
              </a:rPr>
              <a:t>fotovoltaic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?</a:t>
            </a:r>
            <a:endParaRPr lang="ro-RO" sz="28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o-RO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o-RO" sz="2800" b="1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ro-RO" sz="2800" b="1" dirty="0" smtClean="0">
                <a:latin typeface="Times New Roman" pitchFamily="18" charset="0"/>
                <a:cs typeface="Times New Roman" pitchFamily="18" charset="0"/>
              </a:rPr>
              <a:t>       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891353"/>
            <a:ext cx="5029200" cy="389984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r>
              <a:rPr lang="en-US" dirty="0" smtClean="0"/>
              <a:t> /18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9850" r="8981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92951"/>
            <a:ext cx="8220871" cy="4254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6399" y="2133600"/>
            <a:ext cx="350520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panoul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fotovoltaic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este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un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ansamblu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de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celule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fotovoltaice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celule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fotovoltaice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realizeaz</a:t>
            </a:r>
            <a:r>
              <a:rPr lang="ro-RO" sz="2000" dirty="0" smtClean="0">
                <a:latin typeface="Times New Roman" pitchFamily="18" charset="0"/>
                <a:cs typeface="Times New Roman" pitchFamily="18" charset="0"/>
              </a:rPr>
              <a:t>ă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transformarea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energiei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solare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in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energie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electric</a:t>
            </a:r>
            <a:r>
              <a:rPr lang="ro-RO" sz="2000" dirty="0" smtClean="0">
                <a:latin typeface="Times New Roman" pitchFamily="18" charset="0"/>
                <a:cs typeface="Times New Roman" pitchFamily="18" charset="0"/>
              </a:rPr>
              <a:t>ă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1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r>
              <a:rPr lang="en-US" dirty="0" smtClean="0"/>
              <a:t> /18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875" y="228600"/>
            <a:ext cx="6259667" cy="5486401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2743200" y="381000"/>
            <a:ext cx="1760508" cy="1371600"/>
          </a:xfrm>
          <a:prstGeom prst="ellipse">
            <a:avLst/>
          </a:prstGeom>
          <a:noFill/>
          <a:ln>
            <a:solidFill>
              <a:srgbClr val="C00000"/>
            </a:solidFill>
          </a:ln>
          <a:effectLst>
            <a:glow rad="101600">
              <a:srgbClr val="C0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06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6619" y="128339"/>
            <a:ext cx="3624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Senzor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r>
              <a:rPr lang="en-US" dirty="0" smtClean="0"/>
              <a:t> /18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82" y="470322"/>
            <a:ext cx="6898560" cy="2754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00" y="1752601"/>
            <a:ext cx="4346487" cy="45027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235" y="1752601"/>
            <a:ext cx="4573327" cy="45027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7451" y="1034534"/>
            <a:ext cx="3075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Implementare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hardware: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73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5868" y="857309"/>
            <a:ext cx="4685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Schema electric</a:t>
            </a:r>
            <a:r>
              <a:rPr lang="ro-RO" sz="2000" b="1" dirty="0" smtClean="0">
                <a:latin typeface="Times New Roman" pitchFamily="18" charset="0"/>
                <a:cs typeface="Times New Roman" pitchFamily="18" charset="0"/>
              </a:rPr>
              <a:t>ă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de 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principiu</a:t>
            </a:r>
            <a:endParaRPr lang="en-US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13029" y="6340475"/>
            <a:ext cx="990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r>
              <a:rPr lang="en-US" dirty="0" smtClean="0"/>
              <a:t> /18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63" y="534196"/>
            <a:ext cx="6836729" cy="3538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304800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Senzor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65" y="1257419"/>
            <a:ext cx="5953835" cy="51330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062" y="1293813"/>
            <a:ext cx="2558235" cy="50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0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657255"/>
            <a:ext cx="312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Mod de 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func</a:t>
            </a:r>
            <a:r>
              <a:rPr lang="ro-RO" sz="2000" b="1" dirty="0" smtClean="0">
                <a:latin typeface="Times New Roman" pitchFamily="18" charset="0"/>
                <a:cs typeface="Times New Roman" pitchFamily="18" charset="0"/>
              </a:rPr>
              <a:t>ționare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r>
              <a:rPr lang="en-US" dirty="0" smtClean="0"/>
              <a:t> /18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77" b="87097" l="985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65766"/>
            <a:ext cx="6553200" cy="3391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152400"/>
            <a:ext cx="28194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Senzor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73287"/>
            <a:ext cx="6705600" cy="570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1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r>
              <a:rPr lang="en-US" dirty="0" smtClean="0"/>
              <a:t> /18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701" y="228600"/>
            <a:ext cx="6575735" cy="54864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638800" y="237699"/>
            <a:ext cx="2098236" cy="2057400"/>
          </a:xfrm>
          <a:prstGeom prst="ellipse">
            <a:avLst/>
          </a:prstGeom>
          <a:noFill/>
          <a:ln>
            <a:solidFill>
              <a:srgbClr val="C00000"/>
            </a:solidFill>
          </a:ln>
          <a:effectLst>
            <a:glow rad="101600">
              <a:srgbClr val="C0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3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2771</TotalTime>
  <Words>377</Words>
  <Application>Microsoft Office PowerPoint</Application>
  <PresentationFormat>On-screen Show (4:3)</PresentationFormat>
  <Paragraphs>93</Paragraphs>
  <Slides>19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Horizon</vt:lpstr>
      <vt:lpstr>Senzoristică și actuatori pentru sistem autonom de conversie a energiei solare in energie electrică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Conversia energiei solare in energie electrica cu ajutorul panoului solar</dc:title>
  <dc:creator>Diana</dc:creator>
  <cp:lastModifiedBy>Diana</cp:lastModifiedBy>
  <cp:revision>92</cp:revision>
  <dcterms:created xsi:type="dcterms:W3CDTF">2006-08-16T00:00:00Z</dcterms:created>
  <dcterms:modified xsi:type="dcterms:W3CDTF">2018-07-04T19:31:12Z</dcterms:modified>
</cp:coreProperties>
</file>